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18"/>
  </p:notesMasterIdLst>
  <p:handoutMasterIdLst>
    <p:handoutMasterId r:id="rId19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72" r:id="rId15"/>
    <p:sldId id="269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865B539-077B-43DC-A9A0-C0075E372353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72"/>
            <p14:sldId id="269"/>
            <p14:sldId id="27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23A"/>
    <a:srgbClr val="0518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87DCE6-A330-4E1B-9508-4AF29FEE0F0B}" v="1" dt="2024-05-29T08:42:00.7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3" d="100"/>
          <a:sy n="123" d="100"/>
        </p:scale>
        <p:origin x="7614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Wilkinson" userId="b7406f21-8578-4539-a4d3-b48919ea38aa" providerId="ADAL" clId="{4387DCE6-A330-4E1B-9508-4AF29FEE0F0B}"/>
    <pc:docChg chg="addSld delSld modSld modSection">
      <pc:chgData name="Simon Wilkinson" userId="b7406f21-8578-4539-a4d3-b48919ea38aa" providerId="ADAL" clId="{4387DCE6-A330-4E1B-9508-4AF29FEE0F0B}" dt="2024-05-29T08:42:01.961" v="1" actId="47"/>
      <pc:docMkLst>
        <pc:docMk/>
      </pc:docMkLst>
      <pc:sldChg chg="del">
        <pc:chgData name="Simon Wilkinson" userId="b7406f21-8578-4539-a4d3-b48919ea38aa" providerId="ADAL" clId="{4387DCE6-A330-4E1B-9508-4AF29FEE0F0B}" dt="2024-05-29T08:42:01.961" v="1" actId="47"/>
        <pc:sldMkLst>
          <pc:docMk/>
          <pc:sldMk cId="2753430751" sldId="266"/>
        </pc:sldMkLst>
      </pc:sldChg>
      <pc:sldChg chg="add">
        <pc:chgData name="Simon Wilkinson" userId="b7406f21-8578-4539-a4d3-b48919ea38aa" providerId="ADAL" clId="{4387DCE6-A330-4E1B-9508-4AF29FEE0F0B}" dt="2024-05-29T08:42:00.779" v="0"/>
        <pc:sldMkLst>
          <pc:docMk/>
          <pc:sldMk cId="2070547735" sldId="272"/>
        </pc:sldMkLst>
      </pc:sldChg>
    </pc:docChg>
  </pc:docChgLst>
  <pc:docChgLst>
    <pc:chgData name="Simon Wilkinson" userId="b7406f21-8578-4539-a4d3-b48919ea38aa" providerId="ADAL" clId="{89ABC6B0-9BD4-4BF6-B063-8D1853148144}"/>
    <pc:docChg chg="delSld modSection">
      <pc:chgData name="Simon Wilkinson" userId="b7406f21-8578-4539-a4d3-b48919ea38aa" providerId="ADAL" clId="{89ABC6B0-9BD4-4BF6-B063-8D1853148144}" dt="2024-04-09T14:11:40.061" v="2" actId="47"/>
      <pc:docMkLst>
        <pc:docMk/>
      </pc:docMkLst>
      <pc:sldChg chg="del">
        <pc:chgData name="Simon Wilkinson" userId="b7406f21-8578-4539-a4d3-b48919ea38aa" providerId="ADAL" clId="{89ABC6B0-9BD4-4BF6-B063-8D1853148144}" dt="2024-04-09T14:11:37.032" v="0" actId="47"/>
        <pc:sldMkLst>
          <pc:docMk/>
          <pc:sldMk cId="847746850" sldId="267"/>
        </pc:sldMkLst>
      </pc:sldChg>
      <pc:sldChg chg="del">
        <pc:chgData name="Simon Wilkinson" userId="b7406f21-8578-4539-a4d3-b48919ea38aa" providerId="ADAL" clId="{89ABC6B0-9BD4-4BF6-B063-8D1853148144}" dt="2024-04-09T14:11:37.909" v="1" actId="47"/>
        <pc:sldMkLst>
          <pc:docMk/>
          <pc:sldMk cId="658533244" sldId="268"/>
        </pc:sldMkLst>
      </pc:sldChg>
      <pc:sldChg chg="del">
        <pc:chgData name="Simon Wilkinson" userId="b7406f21-8578-4539-a4d3-b48919ea38aa" providerId="ADAL" clId="{89ABC6B0-9BD4-4BF6-B063-8D1853148144}" dt="2024-04-09T14:11:40.061" v="2" actId="47"/>
        <pc:sldMkLst>
          <pc:docMk/>
          <pc:sldMk cId="4094934999" sldId="270"/>
        </pc:sldMkLst>
      </pc:sldChg>
    </pc:docChg>
  </pc:docChgLst>
  <pc:docChgLst>
    <pc:chgData name="Simon Wilkinson" userId="b7406f21-8578-4539-a4d3-b48919ea38aa" providerId="ADAL" clId="{5592E95E-91E6-4E52-A7DA-C2D627510DC8}"/>
    <pc:docChg chg="modSld">
      <pc:chgData name="Simon Wilkinson" userId="b7406f21-8578-4539-a4d3-b48919ea38aa" providerId="ADAL" clId="{5592E95E-91E6-4E52-A7DA-C2D627510DC8}" dt="2024-04-23T10:12:55.390" v="0"/>
      <pc:docMkLst>
        <pc:docMk/>
      </pc:docMkLst>
      <pc:sldChg chg="modSp mod">
        <pc:chgData name="Simon Wilkinson" userId="b7406f21-8578-4539-a4d3-b48919ea38aa" providerId="ADAL" clId="{5592E95E-91E6-4E52-A7DA-C2D627510DC8}" dt="2024-04-23T10:12:55.390" v="0"/>
        <pc:sldMkLst>
          <pc:docMk/>
          <pc:sldMk cId="4081239767" sldId="256"/>
        </pc:sldMkLst>
        <pc:spChg chg="mod">
          <ac:chgData name="Simon Wilkinson" userId="b7406f21-8578-4539-a4d3-b48919ea38aa" providerId="ADAL" clId="{5592E95E-91E6-4E52-A7DA-C2D627510DC8}" dt="2024-04-23T10:12:55.390" v="0"/>
          <ac:spMkLst>
            <pc:docMk/>
            <pc:sldMk cId="4081239767" sldId="256"/>
            <ac:spMk id="3" creationId="{1EEB294C-7EF0-4EF1-A155-E48826D4205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1">
            <a:extLst>
              <a:ext uri="{FF2B5EF4-FFF2-40B4-BE49-F238E27FC236}">
                <a16:creationId xmlns:a16="http://schemas.microsoft.com/office/drawing/2014/main" id="{4C40962E-4AC2-E266-E087-9A59BD5342A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488044" y="308742"/>
            <a:ext cx="2984870" cy="485232"/>
          </a:xfrm>
          <a:prstGeom prst="rect">
            <a:avLst/>
          </a:prstGeom>
        </p:spPr>
        <p:txBody>
          <a:bodyPr vert="horz" lIns="91401" tIns="45701" rIns="91401" bIns="45701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CC2EB78C-05B3-8F5A-4E1A-78D4E682D6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3295" y="308742"/>
            <a:ext cx="2496824" cy="485232"/>
          </a:xfrm>
          <a:prstGeom prst="rect">
            <a:avLst/>
          </a:prstGeom>
        </p:spPr>
        <p:txBody>
          <a:bodyPr vert="horz" lIns="91401" tIns="45701" rIns="91401" bIns="45701" rtlCol="0"/>
          <a:lstStyle>
            <a:lvl1pPr algn="r">
              <a:defRPr sz="1200"/>
            </a:lvl1pPr>
          </a:lstStyle>
          <a:p>
            <a:fld id="{AB04052C-2A84-4078-A6FF-D70E73AA87C5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917002C0-ED7C-6CF0-B8D7-DB74830C3F6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987170" y="8350027"/>
            <a:ext cx="2089798" cy="485231"/>
          </a:xfrm>
          <a:prstGeom prst="rect">
            <a:avLst/>
          </a:prstGeom>
        </p:spPr>
        <p:txBody>
          <a:bodyPr vert="horz" lIns="91401" tIns="45701" rIns="91401" bIns="45701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9F1AB8BD-FA6B-A4DB-9A26-2AC3F6E2BDD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40829" y="8350027"/>
            <a:ext cx="1259290" cy="485231"/>
          </a:xfrm>
          <a:prstGeom prst="rect">
            <a:avLst/>
          </a:prstGeom>
        </p:spPr>
        <p:txBody>
          <a:bodyPr vert="horz" lIns="91401" tIns="45701" rIns="91401" bIns="45701" rtlCol="0" anchor="b"/>
          <a:lstStyle>
            <a:lvl1pPr algn="r">
              <a:defRPr sz="1200"/>
            </a:lvl1pPr>
          </a:lstStyle>
          <a:p>
            <a:fld id="{AFB660CF-D942-4787-98B2-BDA775E29040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0A33A8-42C9-5161-7EF8-AC19882ED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42" y="8416153"/>
            <a:ext cx="1839939" cy="35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138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Header Placeholder 1">
            <a:extLst>
              <a:ext uri="{FF2B5EF4-FFF2-40B4-BE49-F238E27FC236}">
                <a16:creationId xmlns:a16="http://schemas.microsoft.com/office/drawing/2014/main" id="{BEAFE157-B436-D5AD-6F6A-8E6EC7C8D4F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488044" y="308742"/>
            <a:ext cx="2984870" cy="485232"/>
          </a:xfrm>
          <a:prstGeom prst="rect">
            <a:avLst/>
          </a:prstGeom>
        </p:spPr>
        <p:txBody>
          <a:bodyPr vert="horz" lIns="91401" tIns="45701" rIns="91401" bIns="45701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6D10784A-8148-A825-C418-F120DF7D777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3295" y="308742"/>
            <a:ext cx="2496824" cy="485232"/>
          </a:xfrm>
          <a:prstGeom prst="rect">
            <a:avLst/>
          </a:prstGeom>
        </p:spPr>
        <p:txBody>
          <a:bodyPr vert="horz" lIns="91401" tIns="45701" rIns="91401" bIns="45701" rtlCol="0"/>
          <a:lstStyle>
            <a:lvl1pPr algn="r">
              <a:defRPr sz="1200"/>
            </a:lvl1pPr>
          </a:lstStyle>
          <a:p>
            <a:fld id="{AB04052C-2A84-4078-A6FF-D70E73AA87C5}" type="datetimeFigureOut">
              <a:rPr lang="en-GB" smtClean="0"/>
              <a:t>29/05/2024</a:t>
            </a:fld>
            <a:endParaRPr lang="en-GB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1CC537FF-9326-E4A3-5CEC-6D6CCC89DCC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2982572" y="8350027"/>
            <a:ext cx="2089798" cy="485231"/>
          </a:xfrm>
          <a:prstGeom prst="rect">
            <a:avLst/>
          </a:prstGeom>
        </p:spPr>
        <p:txBody>
          <a:bodyPr vert="horz" lIns="91401" tIns="45701" rIns="91401" bIns="45701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F7431590-6AF4-E95F-04AC-95BE15CF37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36231" y="8350027"/>
            <a:ext cx="1259290" cy="485231"/>
          </a:xfrm>
          <a:prstGeom prst="rect">
            <a:avLst/>
          </a:prstGeom>
        </p:spPr>
        <p:txBody>
          <a:bodyPr vert="horz" lIns="91401" tIns="45701" rIns="91401" bIns="45701" rtlCol="0" anchor="b"/>
          <a:lstStyle>
            <a:lvl1pPr algn="r">
              <a:defRPr sz="1200"/>
            </a:lvl1pPr>
          </a:lstStyle>
          <a:p>
            <a:fld id="{AFB660CF-D942-4787-98B2-BDA775E29040}" type="slidenum">
              <a:rPr lang="en-GB" smtClean="0"/>
              <a:t>‹#›</a:t>
            </a:fld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A5F528-C574-D585-502A-DA606BB1C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44" y="8416153"/>
            <a:ext cx="1839939" cy="35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19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518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7355EC4-11DF-75E8-A3B0-C73FCF479754}"/>
              </a:ext>
            </a:extLst>
          </p:cNvPr>
          <p:cNvGrpSpPr/>
          <p:nvPr userDrawn="1"/>
        </p:nvGrpSpPr>
        <p:grpSpPr>
          <a:xfrm>
            <a:off x="0" y="5539154"/>
            <a:ext cx="12192000" cy="1236393"/>
            <a:chOff x="0" y="5539154"/>
            <a:chExt cx="12192000" cy="123639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81AE820-A012-B051-1BF7-2DF2FADB6BB0}"/>
                </a:ext>
              </a:extLst>
            </p:cNvPr>
            <p:cNvGrpSpPr/>
            <p:nvPr userDrawn="1"/>
          </p:nvGrpSpPr>
          <p:grpSpPr>
            <a:xfrm>
              <a:off x="206070" y="5807283"/>
              <a:ext cx="11779860" cy="968264"/>
              <a:chOff x="206070" y="5760387"/>
              <a:chExt cx="11779860" cy="968264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6CC9E11-E5BF-58BD-1212-4DDA1DF4A1C9}"/>
                  </a:ext>
                  <a:ext uri="{C183D7F6-B498-43B3-948B-1728B52AA6E4}">
                    <adec:decorative xmlns:adec="http://schemas.microsoft.com/office/drawing/2017/decorative" val="0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06070" y="5762968"/>
                <a:ext cx="1346687" cy="851820"/>
              </a:xfrm>
              <a:prstGeom prst="rect">
                <a:avLst/>
              </a:prstGeom>
            </p:spPr>
          </p:pic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3AC71A0C-F1C2-45F0-01C8-83DD0573ED0A}"/>
                  </a:ext>
                </a:extLst>
              </p:cNvPr>
              <p:cNvGrpSpPr/>
              <p:nvPr userDrawn="1"/>
            </p:nvGrpSpPr>
            <p:grpSpPr>
              <a:xfrm>
                <a:off x="8399166" y="5760387"/>
                <a:ext cx="3586764" cy="968264"/>
                <a:chOff x="8481594" y="5813068"/>
                <a:chExt cx="3586764" cy="968264"/>
              </a:xfrm>
            </p:grpSpPr>
            <p:pic>
              <p:nvPicPr>
                <p:cNvPr id="17" name="Picture 16" descr="Our core values - DICE, Excellence, Community at our heart, Trust and Leadership. ">
                  <a:extLst>
                    <a:ext uri="{FF2B5EF4-FFF2-40B4-BE49-F238E27FC236}">
                      <a16:creationId xmlns:a16="http://schemas.microsoft.com/office/drawing/2014/main" id="{699D3B97-9A76-9226-433B-118A67A25A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64022" y="5813068"/>
                  <a:ext cx="3421908" cy="752820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834C6A1-B9E7-A81F-44F2-8F0CD3398D09}"/>
                    </a:ext>
                  </a:extLst>
                </p:cNvPr>
                <p:cNvSpPr txBox="1"/>
                <p:nvPr userDrawn="1"/>
              </p:nvSpPr>
              <p:spPr>
                <a:xfrm>
                  <a:off x="8481594" y="6512028"/>
                  <a:ext cx="3586764" cy="2693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160" dirty="0">
                      <a:solidFill>
                        <a:schemeClr val="bg1"/>
                      </a:solidFill>
                      <a:latin typeface="Aptos Light" panose="020B0004020202020204" pitchFamily="34" charset="0"/>
                    </a:rPr>
                    <a:t>Making the West Midlands safer, stronger and healthier</a:t>
                  </a:r>
                </a:p>
              </p:txBody>
            </p:sp>
          </p:grp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5E6AB1A-0FA5-412A-91F2-F81624E3392A}"/>
                </a:ext>
              </a:extLst>
            </p:cNvPr>
            <p:cNvCxnSpPr/>
            <p:nvPr userDrawn="1"/>
          </p:nvCxnSpPr>
          <p:spPr>
            <a:xfrm>
              <a:off x="0" y="5539154"/>
              <a:ext cx="12192000" cy="0"/>
            </a:xfrm>
            <a:prstGeom prst="line">
              <a:avLst/>
            </a:prstGeom>
            <a:ln w="57150">
              <a:solidFill>
                <a:srgbClr val="FF823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CD2181CF-64D6-9FB6-EEAA-55B51EB98C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33257"/>
            <a:ext cx="9144000" cy="1439129"/>
          </a:xfrm>
          <a:prstGeom prst="rect">
            <a:avLst/>
          </a:prstGeom>
        </p:spPr>
        <p:txBody>
          <a:bodyPr anchor="b"/>
          <a:lstStyle>
            <a:lvl1pPr algn="ctr">
              <a:defRPr sz="5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80D7DD3B-BC88-A000-4131-BF7D2A934D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88200"/>
            <a:ext cx="9144000" cy="12580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403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0F8D789A-AB14-4F31-8EF1-717801826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CC105607-21D5-A3EA-413A-69B857AD1828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183188" y="457201"/>
            <a:ext cx="6172200" cy="4906106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2B951C39-D1C9-5BE7-3848-04AE383B35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03232"/>
            <a:ext cx="3932237" cy="29600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5785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B6F6B9B3-7654-201D-1CBE-A9E855AD2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Vertical Text Placeholder 2">
            <a:extLst>
              <a:ext uri="{FF2B5EF4-FFF2-40B4-BE49-F238E27FC236}">
                <a16:creationId xmlns:a16="http://schemas.microsoft.com/office/drawing/2014/main" id="{486E82CA-F68F-51FE-D455-66E0B4A82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355526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2663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A600F7B-8B19-C377-F373-CC5980F6CB1B}"/>
              </a:ext>
            </a:extLst>
          </p:cNvPr>
          <p:cNvGrpSpPr/>
          <p:nvPr userDrawn="1"/>
        </p:nvGrpSpPr>
        <p:grpSpPr>
          <a:xfrm>
            <a:off x="133824" y="0"/>
            <a:ext cx="1195359" cy="6858000"/>
            <a:chOff x="133824" y="0"/>
            <a:chExt cx="1195359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5F20873-AB74-D5BD-FE5B-E8DC08F4D471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-5609" y="473102"/>
              <a:ext cx="1346687" cy="851820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362E645-00BA-042B-DAB8-AF77621AD447}"/>
                </a:ext>
              </a:extLst>
            </p:cNvPr>
            <p:cNvGrpSpPr/>
            <p:nvPr userDrawn="1"/>
          </p:nvGrpSpPr>
          <p:grpSpPr>
            <a:xfrm rot="5400000">
              <a:off x="-1175426" y="4431023"/>
              <a:ext cx="3586764" cy="968264"/>
              <a:chOff x="8481594" y="5813068"/>
              <a:chExt cx="3586764" cy="968264"/>
            </a:xfrm>
          </p:grpSpPr>
          <p:pic>
            <p:nvPicPr>
              <p:cNvPr id="11" name="Picture 10" descr="Our core values - DICE, Excellence, Community at our heart, Trust and Leadership. ">
                <a:extLst>
                  <a:ext uri="{FF2B5EF4-FFF2-40B4-BE49-F238E27FC236}">
                    <a16:creationId xmlns:a16="http://schemas.microsoft.com/office/drawing/2014/main" id="{6C78A835-0B83-3DFA-D071-857A59181AB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64022" y="5813068"/>
                <a:ext cx="3421908" cy="752820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4F0FBC9-2F00-D4E6-06C0-F7FD3AE942CF}"/>
                  </a:ext>
                </a:extLst>
              </p:cNvPr>
              <p:cNvSpPr txBox="1"/>
              <p:nvPr userDrawn="1"/>
            </p:nvSpPr>
            <p:spPr>
              <a:xfrm>
                <a:off x="8481594" y="6512028"/>
                <a:ext cx="3586764" cy="2693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60" dirty="0">
                    <a:solidFill>
                      <a:schemeClr val="bg1"/>
                    </a:solidFill>
                    <a:latin typeface="Aptos Light" panose="020B0004020202020204" pitchFamily="34" charset="0"/>
                  </a:rPr>
                  <a:t>Making the West Midlands safer, stronger and healthier</a:t>
                </a:r>
              </a:p>
            </p:txBody>
          </p: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4034C26-317F-8654-1B2C-F056529D39B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329183" y="0"/>
              <a:ext cx="0" cy="6858000"/>
            </a:xfrm>
            <a:prstGeom prst="line">
              <a:avLst/>
            </a:prstGeom>
            <a:ln w="57150">
              <a:solidFill>
                <a:srgbClr val="FF823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Vertical Title 1">
            <a:extLst>
              <a:ext uri="{FF2B5EF4-FFF2-40B4-BE49-F238E27FC236}">
                <a16:creationId xmlns:a16="http://schemas.microsoft.com/office/drawing/2014/main" id="{69E94B81-CD49-4586-5ECB-CB78F0AC7C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55593" y="523081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Vertical Text Placeholder 2">
            <a:extLst>
              <a:ext uri="{FF2B5EF4-FFF2-40B4-BE49-F238E27FC236}">
                <a16:creationId xmlns:a16="http://schemas.microsoft.com/office/drawing/2014/main" id="{5F3E465E-B3AC-16BB-DA62-B28B661684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29901" y="523081"/>
            <a:ext cx="7060221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64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DC9234E0-1CBD-B60E-7B1B-1CFDC4D3D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5B40869-721D-154F-2492-CAB20CB41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5611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272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1ED6205B-E10D-4083-B586-6AF381EFD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2156"/>
            <a:ext cx="10515600" cy="144010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510EF09-9B49-1FBA-9574-A34033C1C43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2833509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94649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60BE4751-38BB-FAB4-3D99-7309F426C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3AAA3FC-544E-2040-AE37-EBF791853F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5435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72733705-C187-8DBF-BD79-606098D09D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5435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285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2599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82599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669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A8D6DC3A-5A6F-BB35-CA01-4663D3AF8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7AA0ABD-68C1-B7AA-DF6C-F245F2545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46385"/>
            <a:ext cx="5157787" cy="65869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C89DDE2C-79FC-280B-65D2-3AC1A878EE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61137"/>
            <a:ext cx="5157787" cy="27138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6CC0F25E-D937-A54D-E41E-F8AFA9AC8A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46384"/>
            <a:ext cx="5183188" cy="65869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80180CB5-C602-2B3F-484D-B2E7070B74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0769"/>
            <a:ext cx="5183188" cy="27142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648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DDF36235-0C8B-C60D-EF1F-A3F79D359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528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0224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4517A28E-8F1C-8558-523B-050439263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7DE73B3-338B-948F-C870-BC8087E23A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0"/>
            <a:ext cx="6172200" cy="491782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F90C672A-D090-A148-5CE9-3BBA74E4C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03232"/>
            <a:ext cx="3932237" cy="2971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3757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8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8298C083-393F-CCD2-9E25-4B905E62A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54550C9-E38B-B47C-216F-3D24677502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344997-5A00-0B1D-7DA9-A768EEBB834C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834368" y="64360"/>
            <a:ext cx="523264" cy="153888"/>
          </a:xfrm>
          <a:prstGeom prst="rect">
            <a:avLst/>
          </a:prstGeom>
        </p:spPr>
        <p:txBody>
          <a:bodyPr horzOverflow="overflow" wrap="square" lIns="0" tIns="0" rIns="0" bIns="0">
            <a:spAutoFit/>
          </a:bodyPr>
          <a:lstStyle/>
          <a:p>
            <a:pPr algn="l"/>
            <a:r>
              <a:rPr lang="en-GB" sz="1000" dirty="0">
                <a:solidFill>
                  <a:schemeClr val="bg1"/>
                </a:solidFill>
                <a:latin typeface="Aptos Light" panose="020B0004020202020204" pitchFamily="34" charset="0"/>
                <a:cs typeface="Calibri" panose="020F0502020204030204" pitchFamily="34" charset="0"/>
              </a:rPr>
              <a:t>OFFICIAL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4ADD24-4467-B6A2-14C8-A930D2C899E1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834368" y="6639752"/>
            <a:ext cx="523264" cy="153888"/>
          </a:xfrm>
          <a:prstGeom prst="rect">
            <a:avLst/>
          </a:prstGeom>
        </p:spPr>
        <p:txBody>
          <a:bodyPr horzOverflow="overflow" wrap="square" lIns="0" tIns="0" rIns="0" bIns="0">
            <a:spAutoFit/>
          </a:bodyPr>
          <a:lstStyle/>
          <a:p>
            <a:pPr algn="l"/>
            <a:r>
              <a:rPr lang="en-GB" sz="1000" dirty="0">
                <a:solidFill>
                  <a:schemeClr val="bg1"/>
                </a:solidFill>
                <a:latin typeface="Aptos Light" panose="020B0004020202020204" pitchFamily="34" charset="0"/>
                <a:cs typeface="Calibri" panose="020F050202020403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2717542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ptos Light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ptos Light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ptos Light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ptos Light" panose="020B00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ptos Light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staywise.co.uk/public/resource/hazard-house-game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mfs.net/" TargetMode="External"/><Relationship Id="rId2" Type="http://schemas.openxmlformats.org/officeDocument/2006/relationships/hyperlink" Target="http://www.staywise.co.uk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mfs.link/3vq07NV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688D3-6931-FD3F-E957-7470AFED7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r>
              <a:rPr lang="en-GB" dirty="0"/>
              <a:t>The Great Fire of London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EB294C-7EF0-4EF1-A155-E48826D42054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GB"/>
              <a:t>Key Stage 1 Programme of Fire Safety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1239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E9F31-C038-6FB6-1379-9AF5A6A03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Hazard spotting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303D6-7886-8089-0D9A-DB2CD3789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what hazards can you find in one of these rooms?</a:t>
            </a:r>
          </a:p>
          <a:p>
            <a:r>
              <a:rPr lang="en-GB" dirty="0">
                <a:solidFill>
                  <a:srgbClr val="FFC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https://staywise.co.uk/public/resource/hazard-house-game </a:t>
            </a:r>
            <a:endParaRPr lang="en-GB" dirty="0">
              <a:solidFill>
                <a:srgbClr val="FFC000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4756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31130-02F9-9548-9DFF-C558B49DC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/>
              <a:t>Smoke alarms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6DAF812-2BDC-AC68-D94A-55CB5CE5B423}"/>
              </a:ext>
            </a:extLst>
          </p:cNvPr>
          <p:cNvGrpSpPr/>
          <p:nvPr/>
        </p:nvGrpSpPr>
        <p:grpSpPr>
          <a:xfrm>
            <a:off x="838200" y="1695811"/>
            <a:ext cx="3084457" cy="4085438"/>
            <a:chOff x="8583561" y="1168072"/>
            <a:chExt cx="2855288" cy="398234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6779D0F-34C1-7450-5074-6E7C86692112}"/>
                </a:ext>
              </a:extLst>
            </p:cNvPr>
            <p:cNvSpPr/>
            <p:nvPr/>
          </p:nvSpPr>
          <p:spPr>
            <a:xfrm>
              <a:off x="8583561" y="1168072"/>
              <a:ext cx="2855288" cy="3982342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 descr="Staywise logo">
              <a:extLst>
                <a:ext uri="{FF2B5EF4-FFF2-40B4-BE49-F238E27FC236}">
                  <a16:creationId xmlns:a16="http://schemas.microsoft.com/office/drawing/2014/main" id="{4A513085-8DEE-C9FA-EC2A-B3A458BEB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48015" y="1504052"/>
              <a:ext cx="2726381" cy="373272"/>
            </a:xfrm>
            <a:prstGeom prst="rect">
              <a:avLst/>
            </a:prstGeom>
          </p:spPr>
        </p:pic>
        <p:pic>
          <p:nvPicPr>
            <p:cNvPr id="13" name="Picture 12" descr="A blue sign with a house and a check mark&#10;&#10;Description automatically generated">
              <a:extLst>
                <a:ext uri="{FF2B5EF4-FFF2-40B4-BE49-F238E27FC236}">
                  <a16:creationId xmlns:a16="http://schemas.microsoft.com/office/drawing/2014/main" id="{20FF297D-623A-F6B6-BD01-DB4ADD161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08850" y="2048614"/>
              <a:ext cx="2004710" cy="2760772"/>
            </a:xfrm>
            <a:prstGeom prst="rect">
              <a:avLst/>
            </a:prstGeom>
          </p:spPr>
        </p:pic>
      </p:grpSp>
      <p:pic>
        <p:nvPicPr>
          <p:cNvPr id="5" name="Smoke Alarms Reduced">
            <a:hlinkClick r:id="" action="ppaction://media"/>
            <a:extLst>
              <a:ext uri="{FF2B5EF4-FFF2-40B4-BE49-F238E27FC236}">
                <a16:creationId xmlns:a16="http://schemas.microsoft.com/office/drawing/2014/main" id="{7CEFE362-379E-C00A-3BA6-858A8294C8B5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69960" y="2139950"/>
            <a:ext cx="5683840" cy="3197160"/>
          </a:xfrm>
        </p:spPr>
      </p:pic>
    </p:spTree>
    <p:extLst>
      <p:ext uri="{BB962C8B-B14F-4D97-AF65-F5344CB8AC3E}">
        <p14:creationId xmlns:p14="http://schemas.microsoft.com/office/powerpoint/2010/main" val="2070547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3F27C-93A3-C1E0-F4CA-71EDA5355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useful websites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4CA50-6E2E-E3B0-2B11-9D5FEBA4F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www.staywise.co.uk</a:t>
            </a:r>
            <a:endParaRPr lang="en-GB" dirty="0"/>
          </a:p>
          <a:p>
            <a:r>
              <a:rPr lang="en-GB" dirty="0">
                <a:hlinkClick r:id="rId3"/>
              </a:rPr>
              <a:t>www.wmfs.net</a:t>
            </a:r>
            <a:endParaRPr lang="en-GB" dirty="0"/>
          </a:p>
          <a:p>
            <a:r>
              <a:rPr lang="en-GB" dirty="0"/>
              <a:t>there is a link to a video you can use with tablets  </a:t>
            </a:r>
          </a:p>
        </p:txBody>
      </p:sp>
    </p:spTree>
    <p:extLst>
      <p:ext uri="{BB962C8B-B14F-4D97-AF65-F5344CB8AC3E}">
        <p14:creationId xmlns:p14="http://schemas.microsoft.com/office/powerpoint/2010/main" val="415354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76FE0B9-3A26-7299-424D-2951D6D33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Teachers – Please complete the form, accessible via the link or QR code below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8F6EC69-D3AD-B6B2-B459-3BE90F45A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504620"/>
          </a:xfrm>
        </p:spPr>
        <p:txBody>
          <a:bodyPr/>
          <a:lstStyle/>
          <a:p>
            <a:r>
              <a:rPr lang="en-GB" b="0" i="0" dirty="0">
                <a:solidFill>
                  <a:srgbClr val="FFC000"/>
                </a:solidFill>
                <a:effectLst/>
                <a:latin typeface="system-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https://wmfs.link/3vq07NV</a:t>
            </a:r>
            <a:endParaRPr lang="en-GB" b="0" i="0" dirty="0">
              <a:solidFill>
                <a:srgbClr val="FFC000"/>
              </a:solidFill>
              <a:effectLst/>
              <a:latin typeface="system-u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9A6D16-FEC1-F2BE-8B72-6104776C8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2459634"/>
            <a:ext cx="2696401" cy="269640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E6DCBCA-A242-E000-4B9D-DC5196C71911}"/>
              </a:ext>
            </a:extLst>
          </p:cNvPr>
          <p:cNvGrpSpPr/>
          <p:nvPr/>
        </p:nvGrpSpPr>
        <p:grpSpPr>
          <a:xfrm>
            <a:off x="0" y="5539154"/>
            <a:ext cx="12192000" cy="1236393"/>
            <a:chOff x="0" y="5539154"/>
            <a:chExt cx="12192000" cy="123639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262ACF0-E367-2A9C-273C-7DBB836D641F}"/>
                </a:ext>
              </a:extLst>
            </p:cNvPr>
            <p:cNvGrpSpPr/>
            <p:nvPr userDrawn="1"/>
          </p:nvGrpSpPr>
          <p:grpSpPr>
            <a:xfrm>
              <a:off x="206070" y="5807283"/>
              <a:ext cx="11779860" cy="968264"/>
              <a:chOff x="206070" y="5760387"/>
              <a:chExt cx="11779860" cy="968264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EFBB6E4C-05F9-F8A8-9301-414234519F9D}"/>
                  </a:ext>
                  <a:ext uri="{C183D7F6-B498-43B3-948B-1728B52AA6E4}">
                    <adec:decorative xmlns:adec="http://schemas.microsoft.com/office/drawing/2017/decorative" val="0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06070" y="5762968"/>
                <a:ext cx="1346687" cy="851820"/>
              </a:xfrm>
              <a:prstGeom prst="rect">
                <a:avLst/>
              </a:prstGeom>
            </p:spPr>
          </p:pic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26B6AEFA-47E1-1B65-847A-F8BF3586CD45}"/>
                  </a:ext>
                </a:extLst>
              </p:cNvPr>
              <p:cNvGrpSpPr/>
              <p:nvPr userDrawn="1"/>
            </p:nvGrpSpPr>
            <p:grpSpPr>
              <a:xfrm>
                <a:off x="8399166" y="5760387"/>
                <a:ext cx="3586764" cy="968264"/>
                <a:chOff x="8481594" y="5813068"/>
                <a:chExt cx="3586764" cy="968264"/>
              </a:xfrm>
            </p:grpSpPr>
            <p:pic>
              <p:nvPicPr>
                <p:cNvPr id="13" name="Picture 12" descr="Our core values - DICE, Excellence, Community at our heart, Trust and Leadership. ">
                  <a:extLst>
                    <a:ext uri="{FF2B5EF4-FFF2-40B4-BE49-F238E27FC236}">
                      <a16:creationId xmlns:a16="http://schemas.microsoft.com/office/drawing/2014/main" id="{61F80BD1-FE45-AF83-CE68-A5350DF6FE53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64022" y="5813068"/>
                  <a:ext cx="3421908" cy="752820"/>
                </a:xfrm>
                <a:prstGeom prst="rect">
                  <a:avLst/>
                </a:prstGeom>
              </p:spPr>
            </p:pic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0D3F8D8E-79CD-3A50-19F8-151E6286F24E}"/>
                    </a:ext>
                  </a:extLst>
                </p:cNvPr>
                <p:cNvSpPr txBox="1"/>
                <p:nvPr userDrawn="1"/>
              </p:nvSpPr>
              <p:spPr>
                <a:xfrm>
                  <a:off x="8481594" y="6512028"/>
                  <a:ext cx="3586764" cy="2693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160" dirty="0">
                      <a:solidFill>
                        <a:schemeClr val="bg1"/>
                      </a:solidFill>
                      <a:latin typeface="Aptos Light" panose="020B0004020202020204" pitchFamily="34" charset="0"/>
                    </a:rPr>
                    <a:t>Making the West Midlands safer, stronger and healthier</a:t>
                  </a:r>
                </a:p>
              </p:txBody>
            </p:sp>
          </p:grp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288BC24-8F30-3140-2B51-94A63171472C}"/>
                </a:ext>
              </a:extLst>
            </p:cNvPr>
            <p:cNvCxnSpPr/>
            <p:nvPr userDrawn="1"/>
          </p:nvCxnSpPr>
          <p:spPr>
            <a:xfrm>
              <a:off x="0" y="5539154"/>
              <a:ext cx="12192000" cy="0"/>
            </a:xfrm>
            <a:prstGeom prst="line">
              <a:avLst/>
            </a:prstGeom>
            <a:ln w="57150">
              <a:solidFill>
                <a:srgbClr val="FF823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35481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E6F7D-19A1-EFAA-11EC-581DCC2A2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3D65A-F5F8-A875-4CEB-F8F599D501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what do you know so far?</a:t>
            </a:r>
          </a:p>
          <a:p>
            <a:r>
              <a:rPr lang="en-GB" dirty="0"/>
              <a:t>where did the fire start?</a:t>
            </a:r>
          </a:p>
          <a:p>
            <a:r>
              <a:rPr lang="en-GB" dirty="0"/>
              <a:t>how did it start?</a:t>
            </a:r>
          </a:p>
          <a:p>
            <a:r>
              <a:rPr lang="en-GB" dirty="0"/>
              <a:t>when did it start?</a:t>
            </a:r>
          </a:p>
        </p:txBody>
      </p:sp>
    </p:spTree>
    <p:extLst>
      <p:ext uri="{BB962C8B-B14F-4D97-AF65-F5344CB8AC3E}">
        <p14:creationId xmlns:p14="http://schemas.microsoft.com/office/powerpoint/2010/main" val="2457320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BAB4F-5927-D23A-5871-CC92F3CE3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Firefighting in 1666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80382-2898-86BF-3C9E-40836915E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34649"/>
          </a:xfrm>
        </p:spPr>
        <p:txBody>
          <a:bodyPr/>
          <a:lstStyle/>
          <a:p>
            <a:r>
              <a:rPr lang="en-GB" dirty="0"/>
              <a:t>Talk about what each of these were used for: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Let’s try tackling a fire like they did in 1666!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7BAC24-2DB2-E4A5-7D7B-75C3CE3531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3351" y="2411178"/>
            <a:ext cx="1524213" cy="905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99B214-7667-CD41-7603-419849F111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9144" y="2449283"/>
            <a:ext cx="1333686" cy="1733792"/>
          </a:xfrm>
          <a:prstGeom prst="rect">
            <a:avLst/>
          </a:prstGeom>
          <a:ln w="38100" cap="sq">
            <a:solidFill>
              <a:srgbClr val="FF823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0A321E-BAFD-7052-9FDB-2DE25945F6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7614" y1="23171" x2="15909" y2="235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05798" y="2144440"/>
            <a:ext cx="1676634" cy="23434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272DF4-9CAC-3649-C319-FDE21BD4B6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5400" y="2537220"/>
            <a:ext cx="3067478" cy="13432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B8D87C-62A0-8B0C-AF0F-21FDBEC10A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50030" y="2456204"/>
            <a:ext cx="1333686" cy="151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109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3E24E-9E2B-8E44-25FA-90DC32000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Firefighting through the ages</a:t>
            </a:r>
          </a:p>
        </p:txBody>
      </p:sp>
      <p:pic>
        <p:nvPicPr>
          <p:cNvPr id="4" name="Picture 10" descr="Building a 17th century fire engine | Museum of London">
            <a:extLst>
              <a:ext uri="{FF2B5EF4-FFF2-40B4-BE49-F238E27FC236}">
                <a16:creationId xmlns:a16="http://schemas.microsoft.com/office/drawing/2014/main" id="{A19ADAE1-EA8B-D2C5-9B74-616D03E8D0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532" y="1690688"/>
            <a:ext cx="7568935" cy="4643000"/>
          </a:xfrm>
          <a:prstGeom prst="rect">
            <a:avLst/>
          </a:prstGeom>
          <a:ln w="38100" cap="sq">
            <a:solidFill>
              <a:srgbClr val="FF823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84D9C7-18C6-E044-3FF4-9F109A3BB31D}"/>
              </a:ext>
            </a:extLst>
          </p:cNvPr>
          <p:cNvSpPr txBox="1"/>
          <p:nvPr/>
        </p:nvSpPr>
        <p:spPr>
          <a:xfrm>
            <a:off x="838199" y="1703578"/>
            <a:ext cx="2351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17</a:t>
            </a:r>
            <a:r>
              <a:rPr lang="en-GB" sz="2000" baseline="30000" dirty="0">
                <a:solidFill>
                  <a:schemeClr val="bg1"/>
                </a:solidFill>
              </a:rPr>
              <a:t>th</a:t>
            </a:r>
            <a:r>
              <a:rPr lang="en-GB" sz="2000" dirty="0">
                <a:solidFill>
                  <a:schemeClr val="bg1"/>
                </a:solidFill>
              </a:rPr>
              <a:t> century</a:t>
            </a:r>
          </a:p>
        </p:txBody>
      </p:sp>
    </p:spTree>
    <p:extLst>
      <p:ext uri="{BB962C8B-B14F-4D97-AF65-F5344CB8AC3E}">
        <p14:creationId xmlns:p14="http://schemas.microsoft.com/office/powerpoint/2010/main" val="4049605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3E24E-9E2B-8E44-25FA-90DC32000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Firefighting through the ages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84D9C7-18C6-E044-3FF4-9F109A3BB31D}"/>
              </a:ext>
            </a:extLst>
          </p:cNvPr>
          <p:cNvSpPr txBox="1"/>
          <p:nvPr/>
        </p:nvSpPr>
        <p:spPr>
          <a:xfrm>
            <a:off x="957943" y="1690688"/>
            <a:ext cx="2351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1770</a:t>
            </a:r>
          </a:p>
        </p:txBody>
      </p:sp>
      <p:pic>
        <p:nvPicPr>
          <p:cNvPr id="3" name="Picture 8" descr="1770 Newsham Manual Pump | Richard Newsham was an English in… | Flickr">
            <a:extLst>
              <a:ext uri="{FF2B5EF4-FFF2-40B4-BE49-F238E27FC236}">
                <a16:creationId xmlns:a16="http://schemas.microsoft.com/office/drawing/2014/main" id="{72A6A191-A719-44A2-83AD-DC330A263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929" y="1412502"/>
            <a:ext cx="5806141" cy="5080373"/>
          </a:xfrm>
          <a:prstGeom prst="rect">
            <a:avLst/>
          </a:prstGeom>
          <a:ln w="38100" cap="sq">
            <a:solidFill>
              <a:srgbClr val="FF823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889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3E24E-9E2B-8E44-25FA-90DC32000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Firefighting through the ages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84D9C7-18C6-E044-3FF4-9F109A3BB31D}"/>
              </a:ext>
            </a:extLst>
          </p:cNvPr>
          <p:cNvSpPr txBox="1"/>
          <p:nvPr/>
        </p:nvSpPr>
        <p:spPr>
          <a:xfrm>
            <a:off x="957943" y="1690688"/>
            <a:ext cx="2351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1880</a:t>
            </a: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72A6A191-A719-44A2-83AD-DC330A263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91410" y="1686756"/>
            <a:ext cx="7209179" cy="4806119"/>
          </a:xfrm>
          <a:prstGeom prst="rect">
            <a:avLst/>
          </a:prstGeom>
          <a:ln w="38100" cap="sq">
            <a:solidFill>
              <a:srgbClr val="FF823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856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3E24E-9E2B-8E44-25FA-90DC32000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Firefighting through the ages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84D9C7-18C6-E044-3FF4-9F109A3BB31D}"/>
              </a:ext>
            </a:extLst>
          </p:cNvPr>
          <p:cNvSpPr txBox="1"/>
          <p:nvPr/>
        </p:nvSpPr>
        <p:spPr>
          <a:xfrm>
            <a:off x="957943" y="1690688"/>
            <a:ext cx="2351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1919</a:t>
            </a: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72A6A191-A719-44A2-83AD-DC330A263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17046" y="1690688"/>
            <a:ext cx="6557907" cy="4877536"/>
          </a:xfrm>
          <a:prstGeom prst="rect">
            <a:avLst/>
          </a:prstGeom>
          <a:ln w="38100" cap="sq">
            <a:solidFill>
              <a:srgbClr val="FF823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180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3E24E-9E2B-8E44-25FA-90DC32000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Firefighting through the ages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84D9C7-18C6-E044-3FF4-9F109A3BB31D}"/>
              </a:ext>
            </a:extLst>
          </p:cNvPr>
          <p:cNvSpPr txBox="1"/>
          <p:nvPr/>
        </p:nvSpPr>
        <p:spPr>
          <a:xfrm>
            <a:off x="957943" y="1690688"/>
            <a:ext cx="2351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1951</a:t>
            </a: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72A6A191-A719-44A2-83AD-DC330A263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7443" y="1690688"/>
            <a:ext cx="7157114" cy="4771409"/>
          </a:xfrm>
          <a:prstGeom prst="rect">
            <a:avLst/>
          </a:prstGeom>
          <a:ln w="38100" cap="sq">
            <a:solidFill>
              <a:srgbClr val="FF823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385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3E24E-9E2B-8E44-25FA-90DC32000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Firefighting now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84D9C7-18C6-E044-3FF4-9F109A3BB31D}"/>
              </a:ext>
            </a:extLst>
          </p:cNvPr>
          <p:cNvSpPr txBox="1"/>
          <p:nvPr/>
        </p:nvSpPr>
        <p:spPr>
          <a:xfrm>
            <a:off x="1058298" y="1870008"/>
            <a:ext cx="3538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Talk about what each of these things are used for:</a:t>
            </a: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72A6A191-A719-44A2-83AD-DC330A263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83810" y="3473308"/>
            <a:ext cx="4026088" cy="3019567"/>
          </a:xfrm>
          <a:prstGeom prst="rect">
            <a:avLst/>
          </a:prstGeom>
          <a:ln w="38100" cap="sq">
            <a:solidFill>
              <a:srgbClr val="FF823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1C2749E8-B7E9-0EF9-B26E-0A8AE22E9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80483" y="228751"/>
            <a:ext cx="4373317" cy="2923874"/>
          </a:xfrm>
          <a:prstGeom prst="rect">
            <a:avLst/>
          </a:prstGeom>
          <a:ln w="38100" cap="sq">
            <a:solidFill>
              <a:srgbClr val="FF823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020DF7AC-1D10-1E85-4084-33252C334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80483" y="3465100"/>
            <a:ext cx="4373317" cy="2995979"/>
          </a:xfrm>
          <a:prstGeom prst="rect">
            <a:avLst/>
          </a:prstGeom>
          <a:ln w="38100" cap="sq">
            <a:solidFill>
              <a:srgbClr val="FF823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2379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est Midlands Fire Service Corporate Template - Dark.potx" id="{B6473930-60D4-4F65-ABCB-1DD5E6D20E2A}" vid="{488E0658-54A5-46C3-A178-6B1796CD9B9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bac xmlns="cb2c1d1d-6f79-4b7f-9f74-bf8563d13e91">
      <UserInfo>
        <DisplayName/>
        <AccountId xsi:nil="true"/>
        <AccountType/>
      </UserInfo>
    </fbac>
    <lcf76f155ced4ddcb4097134ff3c332f xmlns="cb2c1d1d-6f79-4b7f-9f74-bf8563d13e91">
      <Terms xmlns="http://schemas.microsoft.com/office/infopath/2007/PartnerControls"/>
    </lcf76f155ced4ddcb4097134ff3c332f>
    <TaxCatchAll xmlns="ac8e99ec-23a9-45fe-bada-471fad56ca14" xsi:nil="true"/>
    <hsej xmlns="cb2c1d1d-6f79-4b7f-9f74-bf8563d13e9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4F51B04785D440877E2C9218B38EC7" ma:contentTypeVersion="20" ma:contentTypeDescription="Create a new document." ma:contentTypeScope="" ma:versionID="ccd47ed1350ac1e292a4157f721d9309">
  <xsd:schema xmlns:xsd="http://www.w3.org/2001/XMLSchema" xmlns:xs="http://www.w3.org/2001/XMLSchema" xmlns:p="http://schemas.microsoft.com/office/2006/metadata/properties" xmlns:ns2="cb2c1d1d-6f79-4b7f-9f74-bf8563d13e91" xmlns:ns3="ac8e99ec-23a9-45fe-bada-471fad56ca14" targetNamespace="http://schemas.microsoft.com/office/2006/metadata/properties" ma:root="true" ma:fieldsID="25f61da7f977d934bcfbf750e82a1877" ns2:_="" ns3:_="">
    <xsd:import namespace="cb2c1d1d-6f79-4b7f-9f74-bf8563d13e91"/>
    <xsd:import namespace="ac8e99ec-23a9-45fe-bada-471fad56ca1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fbac" minOccurs="0"/>
                <xsd:element ref="ns2:hsej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2c1d1d-6f79-4b7f-9f74-bf8563d13e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fbac" ma:index="19" nillable="true" ma:displayName="Person or Group" ma:list="UserInfo" ma:internalName="fbac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hsej" ma:index="20" nillable="true" ma:displayName="Text" ma:internalName="hsej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b1ab43ce-12a3-47ff-a0e3-cf1f7b75bc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8e99ec-23a9-45fe-bada-471fad56ca1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ee772a24-b5f1-40ba-8c2e-5dee6029d6c7}" ma:internalName="TaxCatchAll" ma:showField="CatchAllData" ma:web="ac8e99ec-23a9-45fe-bada-471fad56ca1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D90F72E-62F0-41B5-9572-9A8EBF425A9D}">
  <ds:schemaRefs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www.w3.org/XML/1998/namespace"/>
    <ds:schemaRef ds:uri="ac8e99ec-23a9-45fe-bada-471fad56ca14"/>
    <ds:schemaRef ds:uri="cb2c1d1d-6f79-4b7f-9f74-bf8563d13e91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4D5646CA-4890-4505-BD6D-A60C02A757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b2c1d1d-6f79-4b7f-9f74-bf8563d13e91"/>
    <ds:schemaRef ds:uri="ac8e99ec-23a9-45fe-bada-471fad56ca1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F10F54A-5849-4046-9FD2-4E57BE26915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West Midlands Fire Service Corporate Template - Dark</Template>
  <TotalTime>53</TotalTime>
  <Words>185</Words>
  <Application>Microsoft Office PowerPoint</Application>
  <PresentationFormat>Widescreen</PresentationFormat>
  <Paragraphs>38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Aptos Light</vt:lpstr>
      <vt:lpstr>Arial</vt:lpstr>
      <vt:lpstr>system-ui</vt:lpstr>
      <vt:lpstr>Office Theme</vt:lpstr>
      <vt:lpstr>The Great Fire of London</vt:lpstr>
      <vt:lpstr>Recap</vt:lpstr>
      <vt:lpstr>Firefighting in 1666</vt:lpstr>
      <vt:lpstr>Firefighting through the ages</vt:lpstr>
      <vt:lpstr>Firefighting through the ages</vt:lpstr>
      <vt:lpstr>Firefighting through the ages</vt:lpstr>
      <vt:lpstr>Firefighting through the ages</vt:lpstr>
      <vt:lpstr>Firefighting through the ages</vt:lpstr>
      <vt:lpstr>Firefighting now</vt:lpstr>
      <vt:lpstr>Hazard spotting</vt:lpstr>
      <vt:lpstr>Smoke alarms</vt:lpstr>
      <vt:lpstr>Other useful websites</vt:lpstr>
      <vt:lpstr>Teachers – Please complete the form, accessible via the link or QR code below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Great Fire of London Presentation for Schools</dc:title>
  <dc:creator>West Midlands Fire Service</dc:creator>
  <cp:lastModifiedBy>Simon Wilkinson</cp:lastModifiedBy>
  <cp:revision>3</cp:revision>
  <dcterms:created xsi:type="dcterms:W3CDTF">2024-01-08T11:01:35Z</dcterms:created>
  <dcterms:modified xsi:type="dcterms:W3CDTF">2024-05-29T08:42:09Z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d22f659-8248-4419-995f-fff2cde2ff83_Enabled">
    <vt:lpwstr>true</vt:lpwstr>
  </property>
  <property fmtid="{D5CDD505-2E9C-101B-9397-08002B2CF9AE}" pid="3" name="MSIP_Label_4d22f659-8248-4419-995f-fff2cde2ff83_SetDate">
    <vt:lpwstr>2023-12-14T13:17:07Z</vt:lpwstr>
  </property>
  <property fmtid="{D5CDD505-2E9C-101B-9397-08002B2CF9AE}" pid="4" name="MSIP_Label_4d22f659-8248-4419-995f-fff2cde2ff83_Method">
    <vt:lpwstr>Privileged</vt:lpwstr>
  </property>
  <property fmtid="{D5CDD505-2E9C-101B-9397-08002B2CF9AE}" pid="5" name="MSIP_Label_4d22f659-8248-4419-995f-fff2cde2ff83_Name">
    <vt:lpwstr>OFFICIAL</vt:lpwstr>
  </property>
  <property fmtid="{D5CDD505-2E9C-101B-9397-08002B2CF9AE}" pid="6" name="MSIP_Label_4d22f659-8248-4419-995f-fff2cde2ff83_SiteId">
    <vt:lpwstr>c8b125d0-ba85-4441-8b06-df523851b190</vt:lpwstr>
  </property>
  <property fmtid="{D5CDD505-2E9C-101B-9397-08002B2CF9AE}" pid="7" name="MSIP_Label_4d22f659-8248-4419-995f-fff2cde2ff83_ActionId">
    <vt:lpwstr>64ec0b7a-f0cd-4910-b82e-9b2c9cd1733a</vt:lpwstr>
  </property>
  <property fmtid="{D5CDD505-2E9C-101B-9397-08002B2CF9AE}" pid="8" name="MSIP_Label_4d22f659-8248-4419-995f-fff2cde2ff83_ContentBits">
    <vt:lpwstr>3</vt:lpwstr>
  </property>
  <property fmtid="{D5CDD505-2E9C-101B-9397-08002B2CF9AE}" pid="9" name="ClassificationContentMarkingFooterLocations">
    <vt:lpwstr>Office Theme:7</vt:lpwstr>
  </property>
  <property fmtid="{D5CDD505-2E9C-101B-9397-08002B2CF9AE}" pid="10" name="ClassificationContentMarkingFooterText">
    <vt:lpwstr>OFFICIAL</vt:lpwstr>
  </property>
  <property fmtid="{D5CDD505-2E9C-101B-9397-08002B2CF9AE}" pid="11" name="ClassificationContentMarkingHeaderLocations">
    <vt:lpwstr>Office Theme:6</vt:lpwstr>
  </property>
  <property fmtid="{D5CDD505-2E9C-101B-9397-08002B2CF9AE}" pid="12" name="ClassificationContentMarkingHeaderText">
    <vt:lpwstr>OFFICIAL</vt:lpwstr>
  </property>
  <property fmtid="{D5CDD505-2E9C-101B-9397-08002B2CF9AE}" pid="13" name="ContentTypeId">
    <vt:lpwstr>0x010100424F51B04785D440877E2C9218B38EC7</vt:lpwstr>
  </property>
  <property fmtid="{D5CDD505-2E9C-101B-9397-08002B2CF9AE}" pid="14" name="MediaServiceImageTags">
    <vt:lpwstr/>
  </property>
</Properties>
</file>